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14.02.2018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14.02.2018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14.02.2018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14.02.2018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14.02.2018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14.02.2018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ANASINIFI VELİ SEMİNERİ</a:t>
            </a:r>
            <a:endParaRPr lang="tr-TR" dirty="0"/>
          </a:p>
        </p:txBody>
      </p:sp>
      <p:sp>
        <p:nvSpPr>
          <p:cNvPr id="3" name="2 Alt Başlık"/>
          <p:cNvSpPr>
            <a:spLocks noGrp="1"/>
          </p:cNvSpPr>
          <p:nvPr>
            <p:ph type="subTitle" idx="1"/>
          </p:nvPr>
        </p:nvSpPr>
        <p:spPr/>
        <p:txBody>
          <a:bodyPr/>
          <a:lstStyle/>
          <a:p>
            <a:r>
              <a:rPr lang="tr-TR" dirty="0" smtClean="0"/>
              <a:t>MUSTAFA ADIYAMAN ORTAOKULU</a:t>
            </a:r>
          </a:p>
          <a:p>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İlgisiz – Kayıtsız Anne – Baba Tutumu</a:t>
            </a: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Çocuğun davranışları karşısında ilgisiz ve vurdumduymaz davranışlar sergileyen anne babalardır. Bu tip aileler için çocuğun varlığı ile yokluğu belli değildir. </a:t>
            </a:r>
          </a:p>
          <a:p>
            <a:r>
              <a:rPr lang="tr-TR" dirty="0" smtClean="0"/>
              <a:t>Çocuk anne babayı rahatsız etmediği müddetçe, çocukla ilgili problem yoktur, eğer çocuk anne babayı rahatsız ederse o zaman çocuk ile ilgili gündem oluşur.</a:t>
            </a:r>
          </a:p>
          <a:p>
            <a:r>
              <a:rPr lang="tr-TR" dirty="0" smtClean="0"/>
              <a:t>Bu gündem daha çok şikayetlerle doludur. Bu tip ailelerde çocuk fiziksel ve duygusal yalnızlığa itilmektedir.</a:t>
            </a:r>
          </a:p>
          <a:p>
            <a:r>
              <a:rPr lang="tr-TR" dirty="0" smtClean="0"/>
              <a:t>Çocuğun hareketlerinin görmezlikten gelinerek dışlanması söz konusudur.</a:t>
            </a:r>
          </a:p>
          <a:p>
            <a:r>
              <a:rPr lang="tr-TR" dirty="0" smtClean="0"/>
              <a:t>Anne, baba, çocuk arasında iletişim kopukluğu vardır. Ailenin çocuğa tepkileri düşük seviyededir.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İlgisiz kayıtsız tutumla yetişen çocukların özellikleri</a:t>
            </a:r>
            <a:endParaRPr lang="tr-TR" dirty="0"/>
          </a:p>
        </p:txBody>
      </p:sp>
      <p:sp>
        <p:nvSpPr>
          <p:cNvPr id="3" name="2 İçerik Yer Tutucusu"/>
          <p:cNvSpPr>
            <a:spLocks noGrp="1"/>
          </p:cNvSpPr>
          <p:nvPr>
            <p:ph sz="quarter" idx="1"/>
          </p:nvPr>
        </p:nvSpPr>
        <p:spPr/>
        <p:txBody>
          <a:bodyPr>
            <a:normAutofit/>
          </a:bodyPr>
          <a:lstStyle/>
          <a:p>
            <a:r>
              <a:rPr lang="tr-TR" dirty="0" smtClean="0"/>
              <a:t>Çocuk dikkat çekmek için etrafına zarar verebilir.</a:t>
            </a:r>
          </a:p>
          <a:p>
            <a:r>
              <a:rPr lang="tr-TR" dirty="0" smtClean="0"/>
              <a:t>İnsanlarla ilişki kuramaması sonucu sosyal gelişmesinde gecikme ve saldırganlık sergileyebilir.</a:t>
            </a:r>
          </a:p>
          <a:p>
            <a:r>
              <a:rPr lang="tr-TR" dirty="0" smtClean="0"/>
              <a:t>Sözlü iletişim yetersizliğinden dolayı dil gelişiminde gecikme, konuşma bozuklukları ortaya çıkabilir.</a:t>
            </a:r>
          </a:p>
          <a:p>
            <a:r>
              <a:rPr lang="tr-TR" dirty="0" smtClean="0"/>
              <a:t>Özgüven sorunu yaşar.</a:t>
            </a:r>
          </a:p>
          <a:p>
            <a:r>
              <a:rPr lang="tr-TR" dirty="0" smtClean="0"/>
              <a:t>Hayattan ve kendisinden beklentisi olmaz</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Dengesiz Anne – Baba Tutumu</a:t>
            </a:r>
            <a:endParaRPr lang="tr-TR" dirty="0"/>
          </a:p>
        </p:txBody>
      </p:sp>
      <p:sp>
        <p:nvSpPr>
          <p:cNvPr id="3" name="2 İçerik Yer Tutucusu"/>
          <p:cNvSpPr>
            <a:spLocks noGrp="1"/>
          </p:cNvSpPr>
          <p:nvPr>
            <p:ph sz="quarter" idx="1"/>
          </p:nvPr>
        </p:nvSpPr>
        <p:spPr/>
        <p:txBody>
          <a:bodyPr/>
          <a:lstStyle/>
          <a:p>
            <a:endParaRPr lang="tr-TR" dirty="0" smtClean="0"/>
          </a:p>
          <a:p>
            <a:endParaRPr lang="tr-TR" dirty="0" smtClean="0"/>
          </a:p>
          <a:p>
            <a:r>
              <a:rPr lang="tr-TR" dirty="0" smtClean="0"/>
              <a:t>Anne veya babanın kendi içindeki tutarsızlıkları</a:t>
            </a:r>
          </a:p>
          <a:p>
            <a:r>
              <a:rPr lang="tr-TR" dirty="0" smtClean="0"/>
              <a:t>Anne ve babanın kendi aralarındaki tutarsızlıkları</a:t>
            </a:r>
          </a:p>
          <a:p>
            <a:r>
              <a:rPr lang="tr-TR" dirty="0" smtClean="0"/>
              <a:t>Aile büyükleriyle yaşanan tutarsızlıklar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Dengesiz ve kararsız tutumla yetişen çocukların özellikleri</a:t>
            </a:r>
            <a:endParaRPr lang="tr-TR" dirty="0"/>
          </a:p>
        </p:txBody>
      </p:sp>
      <p:sp>
        <p:nvSpPr>
          <p:cNvPr id="3" name="2 İçerik Yer Tutucusu"/>
          <p:cNvSpPr>
            <a:spLocks noGrp="1"/>
          </p:cNvSpPr>
          <p:nvPr>
            <p:ph sz="quarter" idx="1"/>
          </p:nvPr>
        </p:nvSpPr>
        <p:spPr/>
        <p:txBody>
          <a:bodyPr/>
          <a:lstStyle/>
          <a:p>
            <a:endParaRPr lang="tr-TR" dirty="0" smtClean="0"/>
          </a:p>
          <a:p>
            <a:r>
              <a:rPr lang="tr-TR" dirty="0" smtClean="0"/>
              <a:t>Aşırı isyankar ya da aşırı boyun eğici olabilirler.</a:t>
            </a:r>
          </a:p>
          <a:p>
            <a:r>
              <a:rPr lang="tr-TR" dirty="0" smtClean="0"/>
              <a:t>Kaygılı, güvensiz bir kişilik sergileyebilirler.</a:t>
            </a:r>
          </a:p>
          <a:p>
            <a:r>
              <a:rPr lang="tr-TR" dirty="0" smtClean="0"/>
              <a:t>Büyüdüklerinde karşısındaki insanlara zor güvenirler.</a:t>
            </a:r>
          </a:p>
          <a:p>
            <a:r>
              <a:rPr lang="tr-TR" dirty="0" smtClean="0"/>
              <a:t>Tutarsız bir kişilik sergilerler.</a:t>
            </a:r>
          </a:p>
          <a:p>
            <a:r>
              <a:rPr lang="tr-TR" dirty="0" smtClean="0"/>
              <a:t>Karar vermekte güçlük yaşarlar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Mükemmeliyetçi Anne – Baba Tutumu</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Mükemmeliyetçi anne babalar çocuklarından her şeyin en iyisini bekler.</a:t>
            </a:r>
          </a:p>
          <a:p>
            <a:r>
              <a:rPr lang="tr-TR" dirty="0" smtClean="0"/>
              <a:t>Kendi gerçekleştiremedikleri şeyleri çocuklarının gerçekleştirmesini beklerler.</a:t>
            </a:r>
          </a:p>
          <a:p>
            <a:r>
              <a:rPr lang="tr-TR" dirty="0" smtClean="0"/>
              <a:t>Çocuklarından yüksek başarı beklerler. Ayrıca çok iyi resim yapmalı, şarkı söylemeli, iyi konuşmalı lider olmalı, iyi yüzmeli koşmalı, herkesin parmakla göstereceği örnek davranışlar sergileyen bir çocuk olmalıdır.</a:t>
            </a:r>
          </a:p>
          <a:p>
            <a:r>
              <a:rPr lang="tr-TR" dirty="0" smtClean="0"/>
              <a:t>Çocuklarının kapasitelerini zorlarlar. Çocuğun kaldıramayacağı yükler yüklenir. Çocuğun yanlış yapmaya hakkı yoktur. </a:t>
            </a:r>
          </a:p>
          <a:p>
            <a:r>
              <a:rPr lang="tr-TR" dirty="0" smtClean="0"/>
              <a:t>Çocuklarından aşırı şekilde toplum kurallarına uymasını beklerler.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Mükemmeliyetçi ailelerde yetişen çocukların özellikleri</a:t>
            </a:r>
            <a:endParaRPr lang="tr-TR" dirty="0"/>
          </a:p>
        </p:txBody>
      </p:sp>
      <p:sp>
        <p:nvSpPr>
          <p:cNvPr id="3" name="2 İçerik Yer Tutucusu"/>
          <p:cNvSpPr>
            <a:spLocks noGrp="1"/>
          </p:cNvSpPr>
          <p:nvPr>
            <p:ph sz="quarter" idx="1"/>
          </p:nvPr>
        </p:nvSpPr>
        <p:spPr/>
        <p:txBody>
          <a:bodyPr>
            <a:normAutofit/>
          </a:bodyPr>
          <a:lstStyle/>
          <a:p>
            <a:r>
              <a:rPr lang="tr-TR" dirty="0" smtClean="0"/>
              <a:t>Aşırı titiz ya da tam tersi dağınık çocuklardır.</a:t>
            </a:r>
          </a:p>
          <a:p>
            <a:r>
              <a:rPr lang="tr-TR" dirty="0" smtClean="0"/>
              <a:t>Kendilerine güvenleri yoktur.</a:t>
            </a:r>
          </a:p>
          <a:p>
            <a:r>
              <a:rPr lang="tr-TR" dirty="0" smtClean="0"/>
              <a:t>Başarısızlığı uğradıklarında kolayca hayal kırıklığı yaşarlar.</a:t>
            </a:r>
          </a:p>
          <a:p>
            <a:r>
              <a:rPr lang="tr-TR" dirty="0" smtClean="0"/>
              <a:t>Yanlış yapmaktan korkarlar.</a:t>
            </a:r>
          </a:p>
          <a:p>
            <a:r>
              <a:rPr lang="tr-TR" dirty="0" smtClean="0"/>
              <a:t>Okuldaki sıraları hep derli toplu, ders aralarında ödev yapan, grup çalışması gerektiğinde şikayet eden, bir işi tam yapmak için günler öncesinden çalışmaya başlayan çocuklardır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Reddedici Anne – Baba Tutumu</a:t>
            </a:r>
            <a:endParaRPr lang="tr-TR" dirty="0"/>
          </a:p>
        </p:txBody>
      </p:sp>
      <p:sp>
        <p:nvSpPr>
          <p:cNvPr id="3" name="2 İçerik Yer Tutucusu"/>
          <p:cNvSpPr>
            <a:spLocks noGrp="1"/>
          </p:cNvSpPr>
          <p:nvPr>
            <p:ph sz="quarter" idx="1"/>
          </p:nvPr>
        </p:nvSpPr>
        <p:spPr/>
        <p:txBody>
          <a:bodyPr/>
          <a:lstStyle/>
          <a:p>
            <a:r>
              <a:rPr lang="tr-TR" dirty="0" smtClean="0"/>
              <a:t>Reddedici tutum içerisinde olan ailelerde çocuğa karşı adeta düşmanmış gibi davranılır.</a:t>
            </a:r>
          </a:p>
          <a:p>
            <a:r>
              <a:rPr lang="tr-TR" dirty="0" smtClean="0"/>
              <a:t>Çocuğa, farkında olmadan, sevgi, merhamet, sıcaklık, şefkat verilmez.</a:t>
            </a:r>
          </a:p>
          <a:p>
            <a:r>
              <a:rPr lang="tr-TR" dirty="0" smtClean="0"/>
              <a:t>Daha çok çocuğun başaramadıkları üzerinde durulur ve çocuk yoğun eleştiriler alır.</a:t>
            </a:r>
          </a:p>
          <a:p>
            <a:r>
              <a:rPr lang="tr-TR" dirty="0" smtClean="0"/>
              <a:t>Çocuğuna bu şekilde davranan aileler kesinlikle profesyonel destek almalıdırlar.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Reddedici tutumla yetişen çocukların özellikleri</a:t>
            </a:r>
            <a:endParaRPr lang="tr-TR" dirty="0"/>
          </a:p>
        </p:txBody>
      </p:sp>
      <p:sp>
        <p:nvSpPr>
          <p:cNvPr id="3" name="2 İçerik Yer Tutucusu"/>
          <p:cNvSpPr>
            <a:spLocks noGrp="1"/>
          </p:cNvSpPr>
          <p:nvPr>
            <p:ph sz="quarter" idx="1"/>
          </p:nvPr>
        </p:nvSpPr>
        <p:spPr/>
        <p:txBody>
          <a:bodyPr/>
          <a:lstStyle/>
          <a:p>
            <a:r>
              <a:rPr lang="tr-TR" dirty="0" smtClean="0"/>
              <a:t>Kaygılı ve güvensizdirler.</a:t>
            </a:r>
          </a:p>
          <a:p>
            <a:r>
              <a:rPr lang="tr-TR" dirty="0" smtClean="0"/>
              <a:t>Tutarsız bir kişiliktedirler.</a:t>
            </a:r>
          </a:p>
          <a:p>
            <a:r>
              <a:rPr lang="tr-TR" dirty="0" smtClean="0"/>
              <a:t>Suç işlemeye meyillidirler.</a:t>
            </a:r>
          </a:p>
          <a:p>
            <a:r>
              <a:rPr lang="tr-TR" dirty="0" smtClean="0"/>
              <a:t>İnsanlarla iyi ilişkiler kuramazlar, arkadaş bulmada zorlanırlar.</a:t>
            </a:r>
          </a:p>
          <a:p>
            <a:r>
              <a:rPr lang="tr-TR" dirty="0" smtClean="0"/>
              <a:t>Saldırgan ve isyankar olabilirler.</a:t>
            </a:r>
          </a:p>
          <a:p>
            <a:r>
              <a:rPr lang="tr-TR" dirty="0" smtClean="0"/>
              <a:t>İnsanların haklarına saygı göstermezler.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Güven Verici Destekleyici Anne – Baba Tutumu</a:t>
            </a:r>
            <a:endParaRPr lang="tr-TR" dirty="0"/>
          </a:p>
        </p:txBody>
      </p:sp>
      <p:sp>
        <p:nvSpPr>
          <p:cNvPr id="3" name="2 İçerik Yer Tutucusu"/>
          <p:cNvSpPr>
            <a:spLocks noGrp="1"/>
          </p:cNvSpPr>
          <p:nvPr>
            <p:ph sz="quarter" idx="1"/>
          </p:nvPr>
        </p:nvSpPr>
        <p:spPr/>
        <p:txBody>
          <a:bodyPr>
            <a:normAutofit/>
          </a:bodyPr>
          <a:lstStyle/>
          <a:p>
            <a:r>
              <a:rPr lang="tr-TR" dirty="0" smtClean="0"/>
              <a:t>Çocuklara karşı hoşgörü ve destekleme vardır.</a:t>
            </a:r>
          </a:p>
          <a:p>
            <a:r>
              <a:rPr lang="tr-TR" dirty="0" smtClean="0"/>
              <a:t>Anne baba çocuğunu olduğu gibi kabul edip destekler.</a:t>
            </a:r>
          </a:p>
          <a:p>
            <a:r>
              <a:rPr lang="tr-TR" dirty="0" smtClean="0"/>
              <a:t>Çocuklarına karşı sevgi doludurlar.</a:t>
            </a:r>
          </a:p>
          <a:p>
            <a:r>
              <a:rPr lang="tr-TR" dirty="0" smtClean="0"/>
              <a:t>Çocuğun ilgilerini, yeteneklerini göz önünde tutarak, yeteneklerini gerçekleştirebileceği ortamlar hazırlarlar.</a:t>
            </a:r>
          </a:p>
          <a:p>
            <a:r>
              <a:rPr lang="tr-TR" dirty="0" smtClean="0"/>
              <a:t>Anne baba birbirlerine ve çocuğa olan duygularında açık davranır. Aile içinde güven ve şeffaflık vardır.</a:t>
            </a:r>
          </a:p>
          <a:p>
            <a:r>
              <a:rPr lang="tr-TR" dirty="0" smtClean="0"/>
              <a:t>Problemlerle nasıl baş edebileceğini birlikte araştıran, huzurlu bir aile ortamı vardır.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Güven verici, destekleyici ailelerde yetişen çocukların özellikleri</a:t>
            </a:r>
            <a:endParaRPr lang="tr-TR" dirty="0"/>
          </a:p>
        </p:txBody>
      </p:sp>
      <p:sp>
        <p:nvSpPr>
          <p:cNvPr id="3" name="2 İçerik Yer Tutucusu"/>
          <p:cNvSpPr>
            <a:spLocks noGrp="1"/>
          </p:cNvSpPr>
          <p:nvPr>
            <p:ph sz="quarter" idx="1"/>
          </p:nvPr>
        </p:nvSpPr>
        <p:spPr/>
        <p:txBody>
          <a:bodyPr/>
          <a:lstStyle/>
          <a:p>
            <a:r>
              <a:rPr lang="tr-TR" dirty="0" smtClean="0"/>
              <a:t>Sosyalleşmiş, işbirliğine giren çocuklardır.</a:t>
            </a:r>
          </a:p>
          <a:p>
            <a:r>
              <a:rPr lang="tr-TR" dirty="0" smtClean="0"/>
              <a:t>Arkadaş canlısı ve duygusaldırlar.</a:t>
            </a:r>
          </a:p>
          <a:p>
            <a:r>
              <a:rPr lang="tr-TR" dirty="0" smtClean="0"/>
              <a:t>Sosyal açıdan dengeli ve mutlu bireylerdir.</a:t>
            </a:r>
          </a:p>
          <a:p>
            <a:r>
              <a:rPr lang="tr-TR" dirty="0" smtClean="0"/>
              <a:t>Özgüvenleri yüksektir, sorumluluk sahibidirler.</a:t>
            </a:r>
          </a:p>
          <a:p>
            <a:r>
              <a:rPr lang="tr-TR" dirty="0" smtClean="0"/>
              <a:t>Kendine ve başkalarına güvenir.</a:t>
            </a:r>
          </a:p>
          <a:p>
            <a:r>
              <a:rPr lang="tr-TR" dirty="0" smtClean="0"/>
              <a:t>Yaratıcı ve bağımsızdır.</a:t>
            </a:r>
          </a:p>
          <a:p>
            <a:r>
              <a:rPr lang="tr-TR" dirty="0" smtClean="0"/>
              <a:t>Kurallara ve otoriteye saygı duyar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SEMİNER KONULARI</a:t>
            </a:r>
            <a:endParaRPr lang="tr-TR" dirty="0"/>
          </a:p>
        </p:txBody>
      </p:sp>
      <p:sp>
        <p:nvSpPr>
          <p:cNvPr id="3" name="2 İçerik Yer Tutucusu"/>
          <p:cNvSpPr>
            <a:spLocks noGrp="1"/>
          </p:cNvSpPr>
          <p:nvPr>
            <p:ph sz="quarter" idx="1"/>
          </p:nvPr>
        </p:nvSpPr>
        <p:spPr/>
        <p:txBody>
          <a:bodyPr>
            <a:normAutofit/>
          </a:bodyPr>
          <a:lstStyle/>
          <a:p>
            <a:r>
              <a:rPr lang="tr-TR" dirty="0" smtClean="0"/>
              <a:t>Anne – Baba Tutumları</a:t>
            </a:r>
          </a:p>
          <a:p>
            <a:r>
              <a:rPr lang="tr-TR" dirty="0" smtClean="0"/>
              <a:t>Okul Öncesi Çocukların Gelişim Dönem Özellikleri</a:t>
            </a:r>
          </a:p>
          <a:p>
            <a:r>
              <a:rPr lang="tr-TR" dirty="0" smtClean="0"/>
              <a:t>Okul Öncesi Dönem Çocukları Beslenme Alışkanlıkları</a:t>
            </a:r>
          </a:p>
          <a:p>
            <a:r>
              <a:rPr lang="tr-TR" dirty="0" smtClean="0"/>
              <a:t>Teknolojinin Doğru Kullanımı</a:t>
            </a:r>
          </a:p>
          <a:p>
            <a:r>
              <a:rPr lang="tr-TR" dirty="0" smtClean="0"/>
              <a:t>Dikkat Geliştirme Etkinlikleri</a:t>
            </a:r>
          </a:p>
          <a:p>
            <a:r>
              <a:rPr lang="tr-TR" dirty="0" smtClean="0"/>
              <a:t>Olumlu Davranış Kazandırma</a:t>
            </a:r>
          </a:p>
          <a:p>
            <a:r>
              <a:rPr lang="tr-TR" smtClean="0"/>
              <a:t>Kardeş Kıskançlığı</a:t>
            </a:r>
            <a:endParaRPr lang="tr-TR" dirty="0" smtClean="0"/>
          </a:p>
          <a:p>
            <a:r>
              <a:rPr lang="tr-TR" dirty="0" smtClean="0"/>
              <a:t>Veli Olmak</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Okul Öncesi Çocuklarının Gelişim Dönem Özellikleri</a:t>
            </a:r>
            <a:endParaRPr lang="tr-TR" dirty="0"/>
          </a:p>
        </p:txBody>
      </p:sp>
      <p:sp>
        <p:nvSpPr>
          <p:cNvPr id="3" name="2 İçerik Yer Tutucusu"/>
          <p:cNvSpPr>
            <a:spLocks noGrp="1"/>
          </p:cNvSpPr>
          <p:nvPr>
            <p:ph sz="quarter" idx="1"/>
          </p:nvPr>
        </p:nvSpPr>
        <p:spPr/>
        <p:txBody>
          <a:bodyPr>
            <a:normAutofit/>
          </a:bodyPr>
          <a:lstStyle/>
          <a:p>
            <a:r>
              <a:rPr lang="tr-TR" dirty="0" smtClean="0"/>
              <a:t>4 YAŞ ÖZELLİKLERİ: </a:t>
            </a:r>
          </a:p>
          <a:p>
            <a:r>
              <a:rPr lang="tr-TR" dirty="0" smtClean="0"/>
              <a:t>4 yaş, ebeveynin otoritesine „‟karşı gelme‟‟ çağıdır.</a:t>
            </a:r>
          </a:p>
          <a:p>
            <a:r>
              <a:rPr lang="tr-TR" dirty="0" smtClean="0"/>
              <a:t>Çocuğun duyguları bu dönemde inişli çıkışlıdır.</a:t>
            </a:r>
          </a:p>
          <a:p>
            <a:r>
              <a:rPr lang="tr-TR" dirty="0" smtClean="0"/>
              <a:t>Kazaların en fazla rastlandığı yaş, hareketliliğin arttığı 4 yaş civarıdır.</a:t>
            </a:r>
          </a:p>
          <a:p>
            <a:r>
              <a:rPr lang="tr-TR" dirty="0" smtClean="0"/>
              <a:t>4 yaş çocuğunun sözel dünyası böbürlenme gibi abartılar gösterir.</a:t>
            </a:r>
          </a:p>
          <a:p>
            <a:r>
              <a:rPr lang="tr-TR" dirty="0" smtClean="0"/>
              <a:t>Hayal dünyası geniştir, öyküler uydurmaktan hoşlanır. Bu yüzden zaman zaman gerçek dışı şeyler söyleyebilir.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ANNE BABALAR İÇİN</a:t>
            </a:r>
            <a:endParaRPr lang="tr-TR" dirty="0"/>
          </a:p>
        </p:txBody>
      </p:sp>
      <p:sp>
        <p:nvSpPr>
          <p:cNvPr id="3" name="2 İçerik Yer Tutucusu"/>
          <p:cNvSpPr>
            <a:spLocks noGrp="1"/>
          </p:cNvSpPr>
          <p:nvPr>
            <p:ph sz="quarter" idx="1"/>
          </p:nvPr>
        </p:nvSpPr>
        <p:spPr/>
        <p:txBody>
          <a:bodyPr>
            <a:normAutofit/>
          </a:bodyPr>
          <a:lstStyle/>
          <a:p>
            <a:r>
              <a:rPr lang="tr-TR" dirty="0" smtClean="0"/>
              <a:t>Hayallerden hoşlanan 4 yaş çocuğunun anlattıkları yalan olarak değerlendirilmemelidir.</a:t>
            </a:r>
          </a:p>
          <a:p>
            <a:r>
              <a:rPr lang="tr-TR" dirty="0" smtClean="0"/>
              <a:t>Şaka gibi yaklaşılmalıdır.</a:t>
            </a:r>
          </a:p>
          <a:p>
            <a:r>
              <a:rPr lang="tr-TR" dirty="0" smtClean="0"/>
              <a:t>Çocuğa bu dönemde doğru ve yanlış kavramları verilmeye başlanmalıdır.</a:t>
            </a:r>
          </a:p>
          <a:p>
            <a:r>
              <a:rPr lang="tr-TR" dirty="0" smtClean="0"/>
              <a:t>Kurallara uymayan çocuğa basit yaptırımlar uygulanabilir (sevdiği bir oyuncağı ile oynamasını yasaklamak ya da yemekten sonra sevdiği TV programını izlemesini engellemek gibi), ancak çocuğun bu cezayı neden aldığını bilmesi gerekir. </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Okul Öncesi Çocuklarının Gelişim Dönem Özellikleri</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5 YAŞ ÖZELLİKLERİ:</a:t>
            </a:r>
          </a:p>
          <a:p>
            <a:r>
              <a:rPr lang="tr-TR" dirty="0" smtClean="0"/>
              <a:t>5 ya çocuğu, 4 yaşındakine göre daha olumludur.</a:t>
            </a:r>
          </a:p>
          <a:p>
            <a:r>
              <a:rPr lang="tr-TR" dirty="0" smtClean="0"/>
              <a:t>Anne çocuk için dünyanın merkezidir. Anneyi memnun etmek için uğraşır.</a:t>
            </a:r>
          </a:p>
          <a:p>
            <a:r>
              <a:rPr lang="tr-TR" dirty="0" smtClean="0"/>
              <a:t>Ne istediğini bilir, daha kararlıdır.</a:t>
            </a:r>
          </a:p>
          <a:p>
            <a:r>
              <a:rPr lang="tr-TR" dirty="0" smtClean="0"/>
              <a:t>Kas hakimiyeti </a:t>
            </a:r>
            <a:r>
              <a:rPr lang="tr-TR" dirty="0" err="1" smtClean="0"/>
              <a:t>geliĢmiĢtir</a:t>
            </a:r>
            <a:r>
              <a:rPr lang="tr-TR" dirty="0" smtClean="0"/>
              <a:t>.</a:t>
            </a:r>
          </a:p>
          <a:p>
            <a:r>
              <a:rPr lang="tr-TR" dirty="0" smtClean="0"/>
              <a:t>Kişisel ve sosyal ilişkileri artmıştır.</a:t>
            </a:r>
          </a:p>
          <a:p>
            <a:r>
              <a:rPr lang="tr-TR" dirty="0" smtClean="0"/>
              <a:t>Doğru ile yanlışı ayırabilir.</a:t>
            </a:r>
          </a:p>
          <a:p>
            <a:r>
              <a:rPr lang="tr-TR" dirty="0" smtClean="0"/>
              <a:t>Çocuğun merak ve ilgilerinde artış olur (resim, müzik vb.)</a:t>
            </a:r>
          </a:p>
          <a:p>
            <a:r>
              <a:rPr lang="tr-TR" dirty="0" smtClean="0"/>
              <a:t>5 yaşına gelen çocuk artık yetişkine daha az ihtiyaç duyar hale gelmiştir, kendi kendine yeter.</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ANNE BABALAR İÇİN</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Anne babalar, çocukların artan ilgilerini geliştirmesine olanak veren deneyimler sunmalı, resim malzemeleri almalı ya da değişik müzik aletleriyle tanışmasına fırsat vermelidir.</a:t>
            </a:r>
          </a:p>
          <a:p>
            <a:r>
              <a:rPr lang="tr-TR" dirty="0" smtClean="0"/>
              <a:t>Anne babanın olumlu geribildirimleri çocuğun benlik gelişimi açısından büyük önem taşımaktadır. Bu nedenle ebeveyn çocuğu başkalarının yanında utandırmamaya özen göstermelidir.</a:t>
            </a:r>
          </a:p>
          <a:p>
            <a:r>
              <a:rPr lang="tr-TR" dirty="0" smtClean="0"/>
              <a:t>Kendi kendine yetebilen çocuğa basit sorumluluklar (basit ev işlerine yardım ya da evcil bir hayvan besleme gibi) verilmesi de çocuğun özgüven gelişimine olumlu katkılar sağlar. </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BESLENME ALIŞKANLIKLARI</a:t>
            </a:r>
            <a:endParaRPr lang="tr-TR" dirty="0"/>
          </a:p>
        </p:txBody>
      </p:sp>
      <p:sp>
        <p:nvSpPr>
          <p:cNvPr id="3" name="2 İçerik Yer Tutucusu"/>
          <p:cNvSpPr>
            <a:spLocks noGrp="1"/>
          </p:cNvSpPr>
          <p:nvPr>
            <p:ph sz="quarter" idx="1"/>
          </p:nvPr>
        </p:nvSpPr>
        <p:spPr/>
        <p:txBody>
          <a:bodyPr/>
          <a:lstStyle/>
          <a:p>
            <a:pPr algn="ctr"/>
            <a:endParaRPr lang="tr-TR" dirty="0" smtClean="0"/>
          </a:p>
          <a:p>
            <a:pPr algn="ctr"/>
            <a:endParaRPr lang="tr-TR" dirty="0" smtClean="0"/>
          </a:p>
          <a:p>
            <a:pPr algn="ctr"/>
            <a:r>
              <a:rPr lang="tr-TR" dirty="0" smtClean="0"/>
              <a:t>Beslenme Bülteni</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TEKNOLOJİNİN DOĞRU KULLANIMI</a:t>
            </a:r>
            <a:endParaRPr lang="tr-TR" dirty="0"/>
          </a:p>
        </p:txBody>
      </p:sp>
      <p:sp>
        <p:nvSpPr>
          <p:cNvPr id="3" name="2 İçerik Yer Tutucusu"/>
          <p:cNvSpPr>
            <a:spLocks noGrp="1"/>
          </p:cNvSpPr>
          <p:nvPr>
            <p:ph sz="quarter" idx="1"/>
          </p:nvPr>
        </p:nvSpPr>
        <p:spPr/>
        <p:txBody>
          <a:bodyPr/>
          <a:lstStyle/>
          <a:p>
            <a:endParaRPr lang="tr-TR" dirty="0" smtClean="0"/>
          </a:p>
          <a:p>
            <a:endParaRPr lang="tr-TR" dirty="0" smtClean="0"/>
          </a:p>
          <a:p>
            <a:r>
              <a:rPr lang="tr-TR" dirty="0" smtClean="0"/>
              <a:t>Teknolojik aletlerle ilgili kurallar oluşturmak.</a:t>
            </a:r>
          </a:p>
          <a:p>
            <a:r>
              <a:rPr lang="tr-TR" dirty="0" smtClean="0"/>
              <a:t>Güvenli internet kullanmak.</a:t>
            </a:r>
          </a:p>
          <a:p>
            <a:r>
              <a:rPr lang="tr-TR" dirty="0" smtClean="0"/>
              <a:t>Bilgisayarın yerinin önemi.</a:t>
            </a:r>
          </a:p>
          <a:p>
            <a:r>
              <a:rPr lang="tr-TR" dirty="0" smtClean="0"/>
              <a:t>Tutarlı olmak.</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DİKKAT GELİŞTİRME ETKİNLİKLERİ</a:t>
            </a:r>
            <a:endParaRPr lang="tr-TR" dirty="0"/>
          </a:p>
        </p:txBody>
      </p:sp>
      <p:sp>
        <p:nvSpPr>
          <p:cNvPr id="3" name="2 İçerik Yer Tutucusu"/>
          <p:cNvSpPr>
            <a:spLocks noGrp="1"/>
          </p:cNvSpPr>
          <p:nvPr>
            <p:ph sz="quarter" idx="1"/>
          </p:nvPr>
        </p:nvSpPr>
        <p:spPr/>
        <p:txBody>
          <a:bodyPr>
            <a:normAutofit/>
          </a:bodyPr>
          <a:lstStyle/>
          <a:p>
            <a:r>
              <a:rPr lang="tr-TR" dirty="0" smtClean="0"/>
              <a:t>Sürekliliği olan bir çalışma düzeni yaratın.</a:t>
            </a:r>
          </a:p>
          <a:p>
            <a:r>
              <a:rPr lang="tr-TR" dirty="0" smtClean="0"/>
              <a:t>Hareketli faaliyetleri her zaman önemseyin.</a:t>
            </a:r>
          </a:p>
          <a:p>
            <a:r>
              <a:rPr lang="tr-TR" dirty="0" smtClean="0"/>
              <a:t>Denge oyunları oynamasını sağlayın.</a:t>
            </a:r>
          </a:p>
          <a:p>
            <a:r>
              <a:rPr lang="tr-TR" dirty="0" smtClean="0"/>
              <a:t>Sportif ve sanatsal aktivitelere yönlendirin.</a:t>
            </a:r>
          </a:p>
          <a:p>
            <a:r>
              <a:rPr lang="tr-TR" dirty="0" smtClean="0"/>
              <a:t>Nefes ve gevşeme egzersizleri öğretin.</a:t>
            </a:r>
          </a:p>
          <a:p>
            <a:r>
              <a:rPr lang="tr-TR" dirty="0" smtClean="0"/>
              <a:t>Erteleme pratikleri yapın.</a:t>
            </a:r>
          </a:p>
          <a:p>
            <a:r>
              <a:rPr lang="tr-TR" dirty="0" smtClean="0"/>
              <a:t>Söylediklerinizi tekrarlatın.</a:t>
            </a:r>
          </a:p>
          <a:p>
            <a:r>
              <a:rPr lang="tr-TR" dirty="0" smtClean="0"/>
              <a:t>Gözlerini kapatarak gördüklerini anlattırın.</a:t>
            </a:r>
          </a:p>
          <a:p>
            <a:r>
              <a:rPr lang="tr-TR" dirty="0" smtClean="0"/>
              <a:t>TENGRAM.</a:t>
            </a:r>
            <a:br>
              <a:rPr lang="tr-TR" dirty="0" smtClean="0"/>
            </a:b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OLUMLU DAVRANIŞ KAZANDIRMA</a:t>
            </a:r>
            <a:endParaRPr lang="tr-TR" dirty="0"/>
          </a:p>
        </p:txBody>
      </p:sp>
      <p:sp>
        <p:nvSpPr>
          <p:cNvPr id="3" name="2 İçerik Yer Tutucusu"/>
          <p:cNvSpPr>
            <a:spLocks noGrp="1"/>
          </p:cNvSpPr>
          <p:nvPr>
            <p:ph sz="quarter" idx="1"/>
          </p:nvPr>
        </p:nvSpPr>
        <p:spPr/>
        <p:txBody>
          <a:bodyPr>
            <a:normAutofit/>
          </a:bodyPr>
          <a:lstStyle/>
          <a:p>
            <a:r>
              <a:rPr lang="tr-TR" dirty="0" smtClean="0"/>
              <a:t>Anne ve babanın tutarlı olması.</a:t>
            </a:r>
          </a:p>
          <a:p>
            <a:r>
              <a:rPr lang="tr-TR" dirty="0" smtClean="0"/>
              <a:t>Evde kuralların oluşturulması.</a:t>
            </a:r>
          </a:p>
          <a:p>
            <a:r>
              <a:rPr lang="tr-TR" dirty="0" smtClean="0"/>
              <a:t>Çocuğa karşı net olmak.</a:t>
            </a:r>
          </a:p>
          <a:p>
            <a:r>
              <a:rPr lang="tr-TR" dirty="0" smtClean="0"/>
              <a:t>Problem çözümünde işbirliği yapmak.</a:t>
            </a:r>
          </a:p>
          <a:p>
            <a:r>
              <a:rPr lang="tr-TR" dirty="0" smtClean="0"/>
              <a:t>Olumlu davranışa odaklanmak.</a:t>
            </a:r>
          </a:p>
          <a:p>
            <a:r>
              <a:rPr lang="tr-TR" dirty="0" smtClean="0"/>
              <a:t>Ödüllendirmeyi doğru kullanmak.</a:t>
            </a:r>
          </a:p>
          <a:p>
            <a:r>
              <a:rPr lang="tr-TR" dirty="0" smtClean="0"/>
              <a:t>Sabretmeyi öğretmek.</a:t>
            </a:r>
          </a:p>
          <a:p>
            <a:r>
              <a:rPr lang="tr-TR" dirty="0" smtClean="0"/>
              <a:t>Verilen sözlere dikkat etmek.</a:t>
            </a:r>
          </a:p>
          <a:p>
            <a:r>
              <a:rPr lang="tr-TR" dirty="0" smtClean="0"/>
              <a:t>Davranışlarla model olmak.</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KARDEŞ KISKANÇLIĞI</a:t>
            </a:r>
            <a:endParaRPr lang="tr-TR" dirty="0"/>
          </a:p>
        </p:txBody>
      </p:sp>
      <p:sp>
        <p:nvSpPr>
          <p:cNvPr id="3" name="2 İçerik Yer Tutucusu"/>
          <p:cNvSpPr>
            <a:spLocks noGrp="1"/>
          </p:cNvSpPr>
          <p:nvPr>
            <p:ph sz="quarter" idx="1"/>
          </p:nvPr>
        </p:nvSpPr>
        <p:spPr/>
        <p:txBody>
          <a:bodyPr/>
          <a:lstStyle/>
          <a:p>
            <a:r>
              <a:rPr lang="tr-TR" dirty="0" smtClean="0"/>
              <a:t>Değişiklikler kardeşten önce yapılmalı.</a:t>
            </a:r>
          </a:p>
          <a:p>
            <a:r>
              <a:rPr lang="tr-TR" dirty="0" smtClean="0"/>
              <a:t>Kardeşine yardım etmesi için teşvik etmek.</a:t>
            </a:r>
          </a:p>
          <a:p>
            <a:r>
              <a:rPr lang="tr-TR" dirty="0" smtClean="0"/>
              <a:t>Çocuğun kendi küçüklüğünden bahsetmek.</a:t>
            </a:r>
          </a:p>
          <a:p>
            <a:r>
              <a:rPr lang="tr-TR" dirty="0" smtClean="0"/>
              <a:t>Çocukları kıyaslamamak.</a:t>
            </a:r>
          </a:p>
          <a:p>
            <a:r>
              <a:rPr lang="tr-TR" dirty="0" smtClean="0"/>
              <a:t>Tutarlı olmak.</a:t>
            </a:r>
          </a:p>
          <a:p>
            <a:r>
              <a:rPr lang="tr-TR" dirty="0" smtClean="0"/>
              <a:t>Davranışlarla çocuğu ikna etmek.</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VELİ OLMAK</a:t>
            </a:r>
            <a:endParaRPr lang="tr-TR" dirty="0"/>
          </a:p>
        </p:txBody>
      </p:sp>
      <p:sp>
        <p:nvSpPr>
          <p:cNvPr id="3" name="2 İçerik Yer Tutucusu"/>
          <p:cNvSpPr>
            <a:spLocks noGrp="1"/>
          </p:cNvSpPr>
          <p:nvPr>
            <p:ph sz="quarter" idx="1"/>
          </p:nvPr>
        </p:nvSpPr>
        <p:spPr/>
        <p:txBody>
          <a:bodyPr/>
          <a:lstStyle/>
          <a:p>
            <a:endParaRPr lang="tr-TR" smtClean="0"/>
          </a:p>
          <a:p>
            <a:r>
              <a:rPr lang="tr-TR" smtClean="0"/>
              <a:t>Okula </a:t>
            </a:r>
            <a:r>
              <a:rPr lang="tr-TR" dirty="0" smtClean="0"/>
              <a:t>öğrenciyi zamanında getirmek.</a:t>
            </a:r>
          </a:p>
          <a:p>
            <a:r>
              <a:rPr lang="tr-TR" dirty="0" smtClean="0"/>
              <a:t>Öğretmen ve diğer velilerle işbirliği içinde olmak.</a:t>
            </a:r>
          </a:p>
          <a:p>
            <a:r>
              <a:rPr lang="tr-TR" dirty="0" smtClean="0"/>
              <a:t>Okul ödevlerine gerekli itinayı göstermek.</a:t>
            </a:r>
          </a:p>
          <a:p>
            <a:r>
              <a:rPr lang="tr-TR" dirty="0" smtClean="0"/>
              <a:t>Okul öncesi eğitimin bakım yeri değil eğitim öğretim yeri olduğunun bilincinde olmak.</a:t>
            </a:r>
          </a:p>
          <a:p>
            <a:r>
              <a:rPr lang="tr-TR" dirty="0" smtClean="0"/>
              <a:t>Çocuğun gelişimini öğrendiklerini takip etmek ve evde pekiştirmek.</a:t>
            </a:r>
          </a:p>
          <a:p>
            <a:r>
              <a:rPr lang="tr-TR" dirty="0" smtClean="0"/>
              <a:t>Çalışma düzeni ve disiplinini şimdiden oturtmak.</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ANNE – BABA TUTUMLARI</a:t>
            </a:r>
            <a:endParaRPr lang="tr-TR" dirty="0"/>
          </a:p>
        </p:txBody>
      </p:sp>
      <p:sp>
        <p:nvSpPr>
          <p:cNvPr id="3" name="2 İçerik Yer Tutucusu"/>
          <p:cNvSpPr>
            <a:spLocks noGrp="1"/>
          </p:cNvSpPr>
          <p:nvPr>
            <p:ph sz="quarter" idx="1"/>
          </p:nvPr>
        </p:nvSpPr>
        <p:spPr/>
        <p:txBody>
          <a:bodyPr>
            <a:normAutofit/>
          </a:bodyPr>
          <a:lstStyle/>
          <a:p>
            <a:r>
              <a:rPr lang="tr-TR" dirty="0" smtClean="0"/>
              <a:t>Otoriter anne-baba tutumu </a:t>
            </a:r>
          </a:p>
          <a:p>
            <a:r>
              <a:rPr lang="tr-TR" dirty="0" smtClean="0"/>
              <a:t>Serbest anne-baba tutumu </a:t>
            </a:r>
          </a:p>
          <a:p>
            <a:r>
              <a:rPr lang="tr-TR" dirty="0" smtClean="0"/>
              <a:t>Aşırı koruyucu anne-baba tutumu</a:t>
            </a:r>
          </a:p>
          <a:p>
            <a:r>
              <a:rPr lang="tr-TR" dirty="0" smtClean="0"/>
              <a:t>İlgisiz kayıtsız anne-baba tutumu </a:t>
            </a:r>
          </a:p>
          <a:p>
            <a:r>
              <a:rPr lang="tr-TR" dirty="0" smtClean="0"/>
              <a:t>Dengesiz anne-baba tutumu </a:t>
            </a:r>
          </a:p>
          <a:p>
            <a:r>
              <a:rPr lang="tr-TR" dirty="0" smtClean="0"/>
              <a:t>Reddedici anne-baba tutumu </a:t>
            </a:r>
          </a:p>
          <a:p>
            <a:r>
              <a:rPr lang="tr-TR" dirty="0" smtClean="0"/>
              <a:t>Mükemmeliyetçi anne-baba tutumu </a:t>
            </a:r>
          </a:p>
          <a:p>
            <a:r>
              <a:rPr lang="tr-TR" dirty="0" smtClean="0"/>
              <a:t>Güven verici, destekleyici anne-baba tutumu</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a:bodyPr>
          <a:lstStyle/>
          <a:p>
            <a:pPr algn="ctr">
              <a:buNone/>
            </a:pPr>
            <a:endParaRPr lang="tr-TR" sz="5400" dirty="0" smtClean="0"/>
          </a:p>
          <a:p>
            <a:pPr algn="ctr">
              <a:buNone/>
            </a:pPr>
            <a:r>
              <a:rPr lang="tr-TR" sz="5400" dirty="0" smtClean="0"/>
              <a:t>TEŞEKKÜRLER</a:t>
            </a:r>
          </a:p>
          <a:p>
            <a:pPr algn="ctr">
              <a:buNone/>
            </a:pPr>
            <a:r>
              <a:rPr lang="tr-TR" sz="5400" dirty="0" smtClean="0">
                <a:sym typeface="Wingdings" pitchFamily="2" charset="2"/>
              </a:rPr>
              <a:t></a:t>
            </a:r>
            <a:endParaRPr lang="tr-TR"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Otoriter Anne – Baba Tutumu</a:t>
            </a:r>
            <a:endParaRPr lang="tr-TR" dirty="0"/>
          </a:p>
        </p:txBody>
      </p:sp>
      <p:sp>
        <p:nvSpPr>
          <p:cNvPr id="3" name="2 İçerik Yer Tutucusu"/>
          <p:cNvSpPr>
            <a:spLocks noGrp="1"/>
          </p:cNvSpPr>
          <p:nvPr>
            <p:ph sz="quarter" idx="1"/>
          </p:nvPr>
        </p:nvSpPr>
        <p:spPr/>
        <p:txBody>
          <a:bodyPr/>
          <a:lstStyle/>
          <a:p>
            <a:r>
              <a:rPr lang="tr-TR" dirty="0" smtClean="0"/>
              <a:t>Çocuktan kurallara sorgulamadan uyması beklenir, evde her şey kurallara ve saatlere bağlıdır. </a:t>
            </a:r>
          </a:p>
          <a:p>
            <a:r>
              <a:rPr lang="tr-TR" dirty="0" smtClean="0"/>
              <a:t> Anne babanın gözleri sürekli çocuklarının üzerindedir. Çocuk korkmazsa kurallara uymaz mantığıyla hareket ettikleri için çocuğun en basit hatasını cezalandırırlar. </a:t>
            </a:r>
          </a:p>
          <a:p>
            <a:r>
              <a:rPr lang="tr-TR" dirty="0" smtClean="0"/>
              <a:t> Yaptırım gücü anne babadadır.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Otoriter bir ailede yetişen çocukların özellikleri</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Stresli, tedirgin çocuklardır.</a:t>
            </a:r>
          </a:p>
          <a:p>
            <a:r>
              <a:rPr lang="tr-TR" dirty="0" smtClean="0"/>
              <a:t>Kendine olan güveni hemen hemen yok gibidir.</a:t>
            </a:r>
          </a:p>
          <a:p>
            <a:r>
              <a:rPr lang="tr-TR" dirty="0" smtClean="0"/>
              <a:t>Sessiz çekingen başkalarının etkisinde kolayca kalabilen çocuklardır.</a:t>
            </a:r>
          </a:p>
          <a:p>
            <a:r>
              <a:rPr lang="tr-TR" dirty="0" smtClean="0"/>
              <a:t>Sürekli eleştirildiği için aşağılık duygusu geliştirebilir.</a:t>
            </a:r>
          </a:p>
          <a:p>
            <a:r>
              <a:rPr lang="tr-TR" dirty="0" smtClean="0"/>
              <a:t>Dıştan denetimlidirler. </a:t>
            </a:r>
          </a:p>
          <a:p>
            <a:r>
              <a:rPr lang="tr-TR" dirty="0" smtClean="0"/>
              <a:t>Kendi başlarına karar veremezler dışarıdan birilerinin onu yönlendirmesini beklerler.</a:t>
            </a:r>
          </a:p>
          <a:p>
            <a:r>
              <a:rPr lang="tr-TR" dirty="0" smtClean="0"/>
              <a:t>Tam tersi çocuk isyankarda olabilir. Çünkü çocuk otoritenin olmadığı yerde fırsat bulup yanlış davranışlara yönelebilir.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Serbest Anne – Baba Tutumu</a:t>
            </a:r>
            <a:endParaRPr lang="tr-TR" dirty="0"/>
          </a:p>
        </p:txBody>
      </p:sp>
      <p:sp>
        <p:nvSpPr>
          <p:cNvPr id="3" name="2 İçerik Yer Tutucusu"/>
          <p:cNvSpPr>
            <a:spLocks noGrp="1"/>
          </p:cNvSpPr>
          <p:nvPr>
            <p:ph sz="quarter" idx="1"/>
          </p:nvPr>
        </p:nvSpPr>
        <p:spPr/>
        <p:txBody>
          <a:bodyPr>
            <a:normAutofit/>
          </a:bodyPr>
          <a:lstStyle/>
          <a:p>
            <a:r>
              <a:rPr lang="tr-TR" dirty="0" smtClean="0"/>
              <a:t>Çocuğun aşırı hareket ve davranış serbestliği vardır. Kendisine ve çevresine zarar verebilecek davranışlarda bile denetimden uzaktır, aile müdahale etmez.</a:t>
            </a:r>
          </a:p>
          <a:p>
            <a:r>
              <a:rPr lang="tr-TR" dirty="0" smtClean="0"/>
              <a:t>Aile doğruyu ve yanlışı çocuğunun yaparak yaşayarak öğrenmesini ister, çocuğa neyi yapması veya neyi yapmaması konusunda bilgi verilmez.</a:t>
            </a:r>
          </a:p>
          <a:p>
            <a:r>
              <a:rPr lang="tr-TR" dirty="0" smtClean="0"/>
              <a:t>Aile içinde çocuğun hakları sınırsızdır. Çocuğun nerede duracağı belirlenmemiştir.</a:t>
            </a:r>
          </a:p>
          <a:p>
            <a:r>
              <a:rPr lang="tr-TR" dirty="0" smtClean="0"/>
              <a:t>Çocuktan kurallara uyması beklenmez zaten kuralları uygulama ve denetleme düzensizdir.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Serbest tutumla yetişen çocukların özellikleri</a:t>
            </a:r>
            <a:endParaRPr lang="tr-TR" dirty="0"/>
          </a:p>
        </p:txBody>
      </p:sp>
      <p:sp>
        <p:nvSpPr>
          <p:cNvPr id="3" name="2 İçerik Yer Tutucusu"/>
          <p:cNvSpPr>
            <a:spLocks noGrp="1"/>
          </p:cNvSpPr>
          <p:nvPr>
            <p:ph sz="quarter" idx="1"/>
          </p:nvPr>
        </p:nvSpPr>
        <p:spPr/>
        <p:txBody>
          <a:bodyPr>
            <a:normAutofit/>
          </a:bodyPr>
          <a:lstStyle/>
          <a:p>
            <a:r>
              <a:rPr lang="tr-TR" dirty="0" smtClean="0"/>
              <a:t>Devamlı birilerinden hizmet beklerler.</a:t>
            </a:r>
          </a:p>
          <a:p>
            <a:r>
              <a:rPr lang="tr-TR" dirty="0" smtClean="0"/>
              <a:t>Her isteklerinin yapılmasını beklerler.</a:t>
            </a:r>
          </a:p>
          <a:p>
            <a:r>
              <a:rPr lang="tr-TR" dirty="0" smtClean="0"/>
              <a:t>Okuldaki kurallarla karşı karşıya kaldıklarında hayal kırıklığına uğrarlar.</a:t>
            </a:r>
          </a:p>
          <a:p>
            <a:r>
              <a:rPr lang="tr-TR" dirty="0" smtClean="0"/>
              <a:t>Diğerlerinin dikkatini çekmeye çalışırlar.</a:t>
            </a:r>
          </a:p>
          <a:p>
            <a:r>
              <a:rPr lang="tr-TR" dirty="0" smtClean="0"/>
              <a:t>Bencil ve saygısızdırlar.</a:t>
            </a:r>
          </a:p>
          <a:p>
            <a:r>
              <a:rPr lang="tr-TR" dirty="0" smtClean="0"/>
              <a:t>İstekleri buyruk niteliği taşımaktadır.</a:t>
            </a:r>
          </a:p>
          <a:p>
            <a:r>
              <a:rPr lang="tr-TR" dirty="0" smtClean="0"/>
              <a:t>Toplumun vermediği hakları kendilerine tanımaya çalışırlar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Aşırı Koruyucu Anne – Baba Tutumu</a:t>
            </a:r>
            <a:endParaRPr lang="tr-TR" dirty="0"/>
          </a:p>
        </p:txBody>
      </p:sp>
      <p:sp>
        <p:nvSpPr>
          <p:cNvPr id="3" name="2 İçerik Yer Tutucusu"/>
          <p:cNvSpPr>
            <a:spLocks noGrp="1"/>
          </p:cNvSpPr>
          <p:nvPr>
            <p:ph sz="quarter" idx="1"/>
          </p:nvPr>
        </p:nvSpPr>
        <p:spPr/>
        <p:txBody>
          <a:bodyPr>
            <a:normAutofit fontScale="92500"/>
          </a:bodyPr>
          <a:lstStyle/>
          <a:p>
            <a:r>
              <a:rPr lang="tr-TR" dirty="0" smtClean="0"/>
              <a:t>Her türlü kararı çocuk yerine aile alır. Geç kavuşulan, aşırı istenilen, tek çocuk, tek erkek veya kız çocuk gibi çocuklar genellikle abartılmış sevginin odak noktası olurlar. Bu tip anne babalar çocuklarını el bebek gül bebek büyütürler. Adeta kucaktan yere indirmezler. Genellikle bu tür çocuklar erken konuşup geç yürürler. Aile tarafından çocuğun her çağrısına cevap verilir. Bu tip aileler çocuklarının üzerlerine titrerler. Çocuğa zarar gelebilecek ortamlardan kaçınırlar. Ağlamasın, üşümesin, terlemesin, hasta olmasın, yorulup incinmesin, mikrop kapmasın diye aile üyeleri ellerinden gelen tüm gayreti gösterir. Çocuk adeta bir cam fanus içinde büyütülür.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Koruyucu tutumla yetişen çocukların özellikleri</a:t>
            </a:r>
            <a:endParaRPr lang="tr-TR" dirty="0"/>
          </a:p>
        </p:txBody>
      </p:sp>
      <p:sp>
        <p:nvSpPr>
          <p:cNvPr id="3" name="2 İçerik Yer Tutucusu"/>
          <p:cNvSpPr>
            <a:spLocks noGrp="1"/>
          </p:cNvSpPr>
          <p:nvPr>
            <p:ph sz="quarter" idx="1"/>
          </p:nvPr>
        </p:nvSpPr>
        <p:spPr/>
        <p:txBody>
          <a:bodyPr/>
          <a:lstStyle/>
          <a:p>
            <a:r>
              <a:rPr lang="tr-TR" dirty="0" smtClean="0"/>
              <a:t>Aşırı bağımlı, özgüveni gelişmemiştir.</a:t>
            </a:r>
          </a:p>
          <a:p>
            <a:r>
              <a:rPr lang="tr-TR" dirty="0" smtClean="0"/>
              <a:t>Sosyal gelişimi zedelenir.</a:t>
            </a:r>
          </a:p>
          <a:p>
            <a:r>
              <a:rPr lang="tr-TR" dirty="0" smtClean="0"/>
              <a:t>Toplum tarafından kabulü zorlaşır.</a:t>
            </a:r>
          </a:p>
          <a:p>
            <a:r>
              <a:rPr lang="tr-TR" dirty="0" smtClean="0"/>
              <a:t>Kendini gruba kabul ettirmek için isyankar olabilir.</a:t>
            </a:r>
          </a:p>
          <a:p>
            <a:r>
              <a:rPr lang="tr-TR" dirty="0" smtClean="0"/>
              <a:t>Tek başına kararlar alamazlar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1467</Words>
  <Application>Microsoft Office PowerPoint</Application>
  <PresentationFormat>Ekran Gösterisi (4:3)</PresentationFormat>
  <Paragraphs>193</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Cumba</vt:lpstr>
      <vt:lpstr>ANASINIFI VELİ SEMİNERİ</vt:lpstr>
      <vt:lpstr>SEMİNER KONULARI</vt:lpstr>
      <vt:lpstr>ANNE – BABA TUTUMLARI</vt:lpstr>
      <vt:lpstr>Otoriter Anne – Baba Tutumu</vt:lpstr>
      <vt:lpstr>Otoriter bir ailede yetişen çocukların özellikleri</vt:lpstr>
      <vt:lpstr>Serbest Anne – Baba Tutumu</vt:lpstr>
      <vt:lpstr>Serbest tutumla yetişen çocukların özellikleri</vt:lpstr>
      <vt:lpstr>Aşırı Koruyucu Anne – Baba Tutumu</vt:lpstr>
      <vt:lpstr>Koruyucu tutumla yetişen çocukların özellikleri</vt:lpstr>
      <vt:lpstr>İlgisiz – Kayıtsız Anne – Baba Tutumu</vt:lpstr>
      <vt:lpstr>İlgisiz kayıtsız tutumla yetişen çocukların özellikleri</vt:lpstr>
      <vt:lpstr>Dengesiz Anne – Baba Tutumu</vt:lpstr>
      <vt:lpstr>Dengesiz ve kararsız tutumla yetişen çocukların özellikleri</vt:lpstr>
      <vt:lpstr>Mükemmeliyetçi Anne – Baba Tutumu</vt:lpstr>
      <vt:lpstr>Mükemmeliyetçi ailelerde yetişen çocukların özellikleri</vt:lpstr>
      <vt:lpstr>Reddedici Anne – Baba Tutumu</vt:lpstr>
      <vt:lpstr>Reddedici tutumla yetişen çocukların özellikleri</vt:lpstr>
      <vt:lpstr>Güven Verici Destekleyici Anne – Baba Tutumu</vt:lpstr>
      <vt:lpstr>Güven verici, destekleyici ailelerde yetişen çocukların özellikleri</vt:lpstr>
      <vt:lpstr>Okul Öncesi Çocuklarının Gelişim Dönem Özellikleri</vt:lpstr>
      <vt:lpstr>ANNE BABALAR İÇİN</vt:lpstr>
      <vt:lpstr>Okul Öncesi Çocuklarının Gelişim Dönem Özellikleri</vt:lpstr>
      <vt:lpstr>ANNE BABALAR İÇİN</vt:lpstr>
      <vt:lpstr>BESLENME ALIŞKANLIKLARI</vt:lpstr>
      <vt:lpstr>TEKNOLOJİNİN DOĞRU KULLANIMI</vt:lpstr>
      <vt:lpstr>DİKKAT GELİŞTİRME ETKİNLİKLERİ</vt:lpstr>
      <vt:lpstr>OLUMLU DAVRANIŞ KAZANDIRMA</vt:lpstr>
      <vt:lpstr>KARDEŞ KISKANÇLIĞI</vt:lpstr>
      <vt:lpstr>VELİ OLMAK</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ANASINIFI VELİ SEMİNERİ</dc:title>
  <dc:creator>Asus</dc:creator>
  <cp:lastModifiedBy>Admin</cp:lastModifiedBy>
  <cp:revision>17</cp:revision>
  <dcterms:created xsi:type="dcterms:W3CDTF">2017-10-02T06:45:01Z</dcterms:created>
  <dcterms:modified xsi:type="dcterms:W3CDTF">2018-02-14T10:47:13Z</dcterms:modified>
</cp:coreProperties>
</file>